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Barlow"/>
      <p:regular r:id="rId15"/>
    </p:embeddedFont>
    <p:embeddedFont>
      <p:font typeface="Barlow"/>
      <p:regular r:id="rId16"/>
    </p:embeddedFont>
    <p:embeddedFont>
      <p:font typeface="Barlow"/>
      <p:regular r:id="rId17"/>
    </p:embeddedFont>
    <p:embeddedFont>
      <p:font typeface="Barlow"/>
      <p:regular r:id="rId18"/>
    </p:embeddedFont>
    <p:embeddedFont>
      <p:font typeface="Montserrat"/>
      <p:regular r:id="rId19"/>
    </p:embeddedFont>
    <p:embeddedFont>
      <p:font typeface="Montserrat"/>
      <p:regular r:id="rId20"/>
    </p:embeddedFont>
    <p:embeddedFont>
      <p:font typeface="Montserrat"/>
      <p:regular r:id="rId21"/>
    </p:embeddedFont>
    <p:embeddedFont>
      <p:font typeface="Montserrat"/>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5.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2408039"/>
            <a:ext cx="7627382" cy="1425416"/>
          </a:xfrm>
          <a:prstGeom prst="rect">
            <a:avLst/>
          </a:prstGeom>
          <a:noFill/>
          <a:ln/>
        </p:spPr>
        <p:txBody>
          <a:bodyPr wrap="square" lIns="0" tIns="0" rIns="0" bIns="0" rtlCol="0" anchor="t"/>
          <a:lstStyle/>
          <a:p>
            <a:pPr indent="0" marL="0">
              <a:lnSpc>
                <a:spcPts val="5600"/>
              </a:lnSpc>
              <a:buNone/>
            </a:pPr>
            <a:r>
              <a:rPr lang="en-US" sz="4450" b="1" dirty="0">
                <a:solidFill>
                  <a:srgbClr val="7068F4"/>
                </a:solidFill>
                <a:latin typeface="Barlow Bold" pitchFamily="34" charset="0"/>
                <a:ea typeface="Barlow Bold" pitchFamily="34" charset="-122"/>
                <a:cs typeface="Barlow Bold" pitchFamily="34" charset="-120"/>
              </a:rPr>
              <a:t>Student Management System: A Proof of Concept</a:t>
            </a:r>
            <a:endParaRPr lang="en-US" sz="4450" dirty="0"/>
          </a:p>
        </p:txBody>
      </p:sp>
      <p:sp>
        <p:nvSpPr>
          <p:cNvPr id="4" name="Text 1"/>
          <p:cNvSpPr/>
          <p:nvPr/>
        </p:nvSpPr>
        <p:spPr>
          <a:xfrm>
            <a:off x="758309" y="4158377"/>
            <a:ext cx="7627382" cy="1040130"/>
          </a:xfrm>
          <a:prstGeom prst="rect">
            <a:avLst/>
          </a:prstGeom>
          <a:noFill/>
          <a:ln/>
        </p:spPr>
        <p:txBody>
          <a:bodyPr wrap="square" lIns="0" tIns="0" rIns="0" bIns="0" rtlCol="0" anchor="t"/>
          <a:lstStyle/>
          <a:p>
            <a:pPr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This presentation introduces a Proof of Concept (POC) for a student management system designed to streamline student data management and analysis.</a:t>
            </a:r>
            <a:endParaRPr lang="en-US" sz="1700" dirty="0"/>
          </a:p>
        </p:txBody>
      </p:sp>
      <p:sp>
        <p:nvSpPr>
          <p:cNvPr id="5" name="Shape 2"/>
          <p:cNvSpPr/>
          <p:nvPr/>
        </p:nvSpPr>
        <p:spPr>
          <a:xfrm>
            <a:off x="758309" y="5458420"/>
            <a:ext cx="346591" cy="346591"/>
          </a:xfrm>
          <a:prstGeom prst="roundRect">
            <a:avLst>
              <a:gd name="adj" fmla="val 26380043"/>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765929" y="5466040"/>
            <a:ext cx="331351" cy="331351"/>
          </a:xfrm>
          <a:prstGeom prst="rect">
            <a:avLst/>
          </a:prstGeom>
        </p:spPr>
      </p:pic>
      <p:sp>
        <p:nvSpPr>
          <p:cNvPr id="7" name="Text 3"/>
          <p:cNvSpPr/>
          <p:nvPr/>
        </p:nvSpPr>
        <p:spPr>
          <a:xfrm>
            <a:off x="1213128" y="5442228"/>
            <a:ext cx="1993821" cy="379214"/>
          </a:xfrm>
          <a:prstGeom prst="rect">
            <a:avLst/>
          </a:prstGeom>
          <a:noFill/>
          <a:ln/>
        </p:spPr>
        <p:txBody>
          <a:bodyPr wrap="none" lIns="0" tIns="0" rIns="0" bIns="0" rtlCol="0" anchor="t"/>
          <a:lstStyle/>
          <a:p>
            <a:pPr algn="l" indent="0" marL="0">
              <a:lnSpc>
                <a:spcPts val="2950"/>
              </a:lnSpc>
              <a:buNone/>
            </a:pPr>
            <a:r>
              <a:rPr lang="en-US" sz="2100" b="1" dirty="0">
                <a:solidFill>
                  <a:srgbClr val="272525"/>
                </a:solidFill>
                <a:latin typeface="Montserrat Bold" pitchFamily="34" charset="0"/>
                <a:ea typeface="Montserrat Bold" pitchFamily="34" charset="-122"/>
                <a:cs typeface="Montserrat Bold" pitchFamily="34" charset="-120"/>
              </a:rPr>
              <a:t>by Yeshwanth</a:t>
            </a:r>
            <a:endParaRPr lang="en-US" sz="2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2583775"/>
            <a:ext cx="10072092" cy="712708"/>
          </a:xfrm>
          <a:prstGeom prst="rect">
            <a:avLst/>
          </a:prstGeom>
          <a:noFill/>
          <a:ln/>
        </p:spPr>
        <p:txBody>
          <a:bodyPr wrap="none" lIns="0" tIns="0" rIns="0" bIns="0" rtlCol="0" anchor="t"/>
          <a:lstStyle/>
          <a:p>
            <a:pPr indent="0" marL="0">
              <a:lnSpc>
                <a:spcPts val="5600"/>
              </a:lnSpc>
              <a:buNone/>
            </a:pPr>
            <a:r>
              <a:rPr lang="en-US" sz="4450" b="1" dirty="0">
                <a:solidFill>
                  <a:srgbClr val="7068F4"/>
                </a:solidFill>
                <a:latin typeface="Barlow Bold" pitchFamily="34" charset="0"/>
                <a:ea typeface="Barlow Bold" pitchFamily="34" charset="-122"/>
                <a:cs typeface="Barlow Bold" pitchFamily="34" charset="-120"/>
              </a:rPr>
              <a:t>System Overview: Student Management</a:t>
            </a:r>
            <a:endParaRPr lang="en-US" sz="4450" dirty="0"/>
          </a:p>
        </p:txBody>
      </p:sp>
      <p:sp>
        <p:nvSpPr>
          <p:cNvPr id="3" name="Text 1"/>
          <p:cNvSpPr/>
          <p:nvPr/>
        </p:nvSpPr>
        <p:spPr>
          <a:xfrm>
            <a:off x="758309" y="3837980"/>
            <a:ext cx="2850713" cy="356235"/>
          </a:xfrm>
          <a:prstGeom prst="rect">
            <a:avLst/>
          </a:prstGeom>
          <a:noFill/>
          <a:ln/>
        </p:spPr>
        <p:txBody>
          <a:bodyPr wrap="none" lIns="0" tIns="0" rIns="0" bIns="0" rtlCol="0" anchor="t"/>
          <a:lstStyle/>
          <a:p>
            <a:pPr indent="0" marL="0">
              <a:lnSpc>
                <a:spcPts val="2800"/>
              </a:lnSpc>
              <a:buNone/>
            </a:pPr>
            <a:r>
              <a:rPr lang="en-US" sz="2200" b="1" dirty="0">
                <a:solidFill>
                  <a:srgbClr val="7068F4"/>
                </a:solidFill>
                <a:latin typeface="Barlow Bold" pitchFamily="34" charset="0"/>
                <a:ea typeface="Barlow Bold" pitchFamily="34" charset="-122"/>
                <a:cs typeface="Barlow Bold" pitchFamily="34" charset="-120"/>
              </a:rPr>
              <a:t>Key Features</a:t>
            </a:r>
            <a:endParaRPr lang="en-US" sz="2200" dirty="0"/>
          </a:p>
        </p:txBody>
      </p:sp>
      <p:sp>
        <p:nvSpPr>
          <p:cNvPr id="4" name="Text 2"/>
          <p:cNvSpPr/>
          <p:nvPr/>
        </p:nvSpPr>
        <p:spPr>
          <a:xfrm>
            <a:off x="758309" y="4410789"/>
            <a:ext cx="6292572" cy="693420"/>
          </a:xfrm>
          <a:prstGeom prst="rect">
            <a:avLst/>
          </a:prstGeom>
          <a:noFill/>
          <a:ln/>
        </p:spPr>
        <p:txBody>
          <a:bodyPr wrap="square" lIns="0" tIns="0" rIns="0" bIns="0" rtlCol="0" anchor="t"/>
          <a:lstStyle/>
          <a:p>
            <a:pPr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The system will include core features like adding, fetching, saving, searching, and deleting student data.</a:t>
            </a:r>
            <a:endParaRPr lang="en-US" sz="1700" dirty="0"/>
          </a:p>
        </p:txBody>
      </p:sp>
      <p:sp>
        <p:nvSpPr>
          <p:cNvPr id="5" name="Text 3"/>
          <p:cNvSpPr/>
          <p:nvPr/>
        </p:nvSpPr>
        <p:spPr>
          <a:xfrm>
            <a:off x="7587139" y="3837980"/>
            <a:ext cx="2850713" cy="356235"/>
          </a:xfrm>
          <a:prstGeom prst="rect">
            <a:avLst/>
          </a:prstGeom>
          <a:noFill/>
          <a:ln/>
        </p:spPr>
        <p:txBody>
          <a:bodyPr wrap="none" lIns="0" tIns="0" rIns="0" bIns="0" rtlCol="0" anchor="t"/>
          <a:lstStyle/>
          <a:p>
            <a:pPr indent="0" marL="0">
              <a:lnSpc>
                <a:spcPts val="2800"/>
              </a:lnSpc>
              <a:buNone/>
            </a:pPr>
            <a:r>
              <a:rPr lang="en-US" sz="2200" b="1" dirty="0">
                <a:solidFill>
                  <a:srgbClr val="7068F4"/>
                </a:solidFill>
                <a:latin typeface="Barlow Bold" pitchFamily="34" charset="0"/>
                <a:ea typeface="Barlow Bold" pitchFamily="34" charset="-122"/>
                <a:cs typeface="Barlow Bold" pitchFamily="34" charset="-120"/>
              </a:rPr>
              <a:t>Data Fields</a:t>
            </a:r>
            <a:endParaRPr lang="en-US" sz="2200" dirty="0"/>
          </a:p>
        </p:txBody>
      </p:sp>
      <p:sp>
        <p:nvSpPr>
          <p:cNvPr id="6" name="Text 4"/>
          <p:cNvSpPr/>
          <p:nvPr/>
        </p:nvSpPr>
        <p:spPr>
          <a:xfrm>
            <a:off x="7587139" y="4410789"/>
            <a:ext cx="6292572" cy="1040130"/>
          </a:xfrm>
          <a:prstGeom prst="rect">
            <a:avLst/>
          </a:prstGeom>
          <a:noFill/>
          <a:ln/>
        </p:spPr>
        <p:txBody>
          <a:bodyPr wrap="square" lIns="0" tIns="0" rIns="0" bIns="0" rtlCol="0" anchor="t"/>
          <a:lstStyle/>
          <a:p>
            <a:pPr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It will capture essential information such as USN, name, gender, CGPA, semester, date of birth, mobile numbers, and email.</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26135" y="921425"/>
            <a:ext cx="7664529" cy="1390650"/>
          </a:xfrm>
          <a:prstGeom prst="rect">
            <a:avLst/>
          </a:prstGeom>
          <a:noFill/>
          <a:ln/>
        </p:spPr>
        <p:txBody>
          <a:bodyPr wrap="square" lIns="0" tIns="0" rIns="0" bIns="0" rtlCol="0" anchor="t"/>
          <a:lstStyle/>
          <a:p>
            <a:pPr indent="0" marL="0">
              <a:lnSpc>
                <a:spcPts val="5450"/>
              </a:lnSpc>
              <a:buNone/>
            </a:pPr>
            <a:r>
              <a:rPr lang="en-US" sz="4350" b="1" dirty="0">
                <a:solidFill>
                  <a:srgbClr val="7068F4"/>
                </a:solidFill>
                <a:latin typeface="Barlow Bold" pitchFamily="34" charset="0"/>
                <a:ea typeface="Barlow Bold" pitchFamily="34" charset="-122"/>
                <a:cs typeface="Barlow Bold" pitchFamily="34" charset="-120"/>
              </a:rPr>
              <a:t>Data Storage: Text File Approach</a:t>
            </a:r>
            <a:endParaRPr lang="en-US" sz="4350" dirty="0"/>
          </a:p>
        </p:txBody>
      </p:sp>
      <p:sp>
        <p:nvSpPr>
          <p:cNvPr id="4" name="Shape 1"/>
          <p:cNvSpPr/>
          <p:nvPr/>
        </p:nvSpPr>
        <p:spPr>
          <a:xfrm>
            <a:off x="6226135" y="2866906"/>
            <a:ext cx="369808" cy="369808"/>
          </a:xfrm>
          <a:prstGeom prst="roundRect">
            <a:avLst>
              <a:gd name="adj" fmla="val 51443"/>
            </a:avLst>
          </a:prstGeom>
          <a:solidFill>
            <a:srgbClr val="EEEFF5"/>
          </a:solidFill>
          <a:ln/>
          <a:effectLst>
            <a:outerShdw sx="100000" sy="100000" kx="0" ky="0" algn="bl" rotWithShape="0" blurRad="52070" dist="25400" dir="13500000">
              <a:srgbClr val="ffffff">
                <a:alpha val="70000"/>
              </a:srgbClr>
            </a:outerShdw>
          </a:effectLst>
        </p:spPr>
      </p:sp>
      <p:sp>
        <p:nvSpPr>
          <p:cNvPr id="5" name="Text 2"/>
          <p:cNvSpPr/>
          <p:nvPr/>
        </p:nvSpPr>
        <p:spPr>
          <a:xfrm>
            <a:off x="6807279" y="2866906"/>
            <a:ext cx="2781181" cy="347663"/>
          </a:xfrm>
          <a:prstGeom prst="rect">
            <a:avLst/>
          </a:prstGeom>
          <a:noFill/>
          <a:ln/>
        </p:spPr>
        <p:txBody>
          <a:bodyPr wrap="none" lIns="0" tIns="0" rIns="0" bIns="0" rtlCol="0" anchor="t"/>
          <a:lstStyle/>
          <a:p>
            <a:pPr indent="0" marL="0">
              <a:lnSpc>
                <a:spcPts val="2700"/>
              </a:lnSpc>
              <a:buNone/>
            </a:pPr>
            <a:r>
              <a:rPr lang="en-US" sz="2150" b="1" dirty="0">
                <a:solidFill>
                  <a:srgbClr val="272525"/>
                </a:solidFill>
                <a:latin typeface="Barlow Bold" pitchFamily="34" charset="0"/>
                <a:ea typeface="Barlow Bold" pitchFamily="34" charset="-122"/>
                <a:cs typeface="Barlow Bold" pitchFamily="34" charset="-120"/>
              </a:rPr>
              <a:t>Simplicity</a:t>
            </a:r>
            <a:endParaRPr lang="en-US" sz="2150" dirty="0"/>
          </a:p>
        </p:txBody>
      </p:sp>
      <p:sp>
        <p:nvSpPr>
          <p:cNvPr id="6" name="Text 3"/>
          <p:cNvSpPr/>
          <p:nvPr/>
        </p:nvSpPr>
        <p:spPr>
          <a:xfrm>
            <a:off x="6807279" y="3341370"/>
            <a:ext cx="3145512" cy="1352550"/>
          </a:xfrm>
          <a:prstGeom prst="rect">
            <a:avLst/>
          </a:prstGeom>
          <a:noFill/>
          <a:ln/>
        </p:spPr>
        <p:txBody>
          <a:bodyPr wrap="square" lIns="0" tIns="0" rIns="0" bIns="0" rtlCol="0" anchor="t"/>
          <a:lstStyle/>
          <a:p>
            <a:pPr indent="0" marL="0">
              <a:lnSpc>
                <a:spcPts val="2650"/>
              </a:lnSpc>
              <a:buNone/>
            </a:pPr>
            <a:r>
              <a:rPr lang="en-US" sz="1650" dirty="0">
                <a:solidFill>
                  <a:srgbClr val="272525"/>
                </a:solidFill>
                <a:latin typeface="Montserrat" pitchFamily="34" charset="0"/>
                <a:ea typeface="Montserrat" pitchFamily="34" charset="-122"/>
                <a:cs typeface="Montserrat" pitchFamily="34" charset="-120"/>
              </a:rPr>
              <a:t>Text files offer a straightforward method for storing student data, requiring minimal setup.</a:t>
            </a:r>
            <a:endParaRPr lang="en-US" sz="1650" dirty="0"/>
          </a:p>
        </p:txBody>
      </p:sp>
      <p:sp>
        <p:nvSpPr>
          <p:cNvPr id="7" name="Shape 4"/>
          <p:cNvSpPr/>
          <p:nvPr/>
        </p:nvSpPr>
        <p:spPr>
          <a:xfrm>
            <a:off x="10164128" y="2866906"/>
            <a:ext cx="369808" cy="369808"/>
          </a:xfrm>
          <a:prstGeom prst="roundRect">
            <a:avLst>
              <a:gd name="adj" fmla="val 51443"/>
            </a:avLst>
          </a:prstGeom>
          <a:solidFill>
            <a:srgbClr val="EEEFF5"/>
          </a:solidFill>
          <a:ln/>
          <a:effectLst>
            <a:outerShdw sx="100000" sy="100000" kx="0" ky="0" algn="bl" rotWithShape="0" blurRad="52070" dist="25400" dir="13500000">
              <a:srgbClr val="ffffff">
                <a:alpha val="70000"/>
              </a:srgbClr>
            </a:outerShdw>
          </a:effectLst>
        </p:spPr>
      </p:sp>
      <p:sp>
        <p:nvSpPr>
          <p:cNvPr id="8" name="Text 5"/>
          <p:cNvSpPr/>
          <p:nvPr/>
        </p:nvSpPr>
        <p:spPr>
          <a:xfrm>
            <a:off x="10745272" y="2866906"/>
            <a:ext cx="2781181" cy="347663"/>
          </a:xfrm>
          <a:prstGeom prst="rect">
            <a:avLst/>
          </a:prstGeom>
          <a:noFill/>
          <a:ln/>
        </p:spPr>
        <p:txBody>
          <a:bodyPr wrap="none" lIns="0" tIns="0" rIns="0" bIns="0" rtlCol="0" anchor="t"/>
          <a:lstStyle/>
          <a:p>
            <a:pPr indent="0" marL="0">
              <a:lnSpc>
                <a:spcPts val="2700"/>
              </a:lnSpc>
              <a:buNone/>
            </a:pPr>
            <a:r>
              <a:rPr lang="en-US" sz="2150" b="1" dirty="0">
                <a:solidFill>
                  <a:srgbClr val="272525"/>
                </a:solidFill>
                <a:latin typeface="Barlow Bold" pitchFamily="34" charset="0"/>
                <a:ea typeface="Barlow Bold" pitchFamily="34" charset="-122"/>
                <a:cs typeface="Barlow Bold" pitchFamily="34" charset="-120"/>
              </a:rPr>
              <a:t>Portability</a:t>
            </a:r>
            <a:endParaRPr lang="en-US" sz="2150" dirty="0"/>
          </a:p>
        </p:txBody>
      </p:sp>
      <p:sp>
        <p:nvSpPr>
          <p:cNvPr id="9" name="Text 6"/>
          <p:cNvSpPr/>
          <p:nvPr/>
        </p:nvSpPr>
        <p:spPr>
          <a:xfrm>
            <a:off x="10745272" y="3341370"/>
            <a:ext cx="3145512" cy="1352550"/>
          </a:xfrm>
          <a:prstGeom prst="rect">
            <a:avLst/>
          </a:prstGeom>
          <a:noFill/>
          <a:ln/>
        </p:spPr>
        <p:txBody>
          <a:bodyPr wrap="square" lIns="0" tIns="0" rIns="0" bIns="0" rtlCol="0" anchor="t"/>
          <a:lstStyle/>
          <a:p>
            <a:pPr indent="0" marL="0">
              <a:lnSpc>
                <a:spcPts val="2650"/>
              </a:lnSpc>
              <a:buNone/>
            </a:pPr>
            <a:r>
              <a:rPr lang="en-US" sz="1650" dirty="0">
                <a:solidFill>
                  <a:srgbClr val="272525"/>
                </a:solidFill>
                <a:latin typeface="Montserrat" pitchFamily="34" charset="0"/>
                <a:ea typeface="Montserrat" pitchFamily="34" charset="-122"/>
                <a:cs typeface="Montserrat" pitchFamily="34" charset="-120"/>
              </a:rPr>
              <a:t>Text files are easily transferable between systems, ensuring data accessibility across platforms.</a:t>
            </a:r>
            <a:endParaRPr lang="en-US" sz="1650" dirty="0"/>
          </a:p>
        </p:txBody>
      </p:sp>
      <p:sp>
        <p:nvSpPr>
          <p:cNvPr id="10" name="Shape 7"/>
          <p:cNvSpPr/>
          <p:nvPr/>
        </p:nvSpPr>
        <p:spPr>
          <a:xfrm>
            <a:off x="6226135" y="5143024"/>
            <a:ext cx="369808" cy="369808"/>
          </a:xfrm>
          <a:prstGeom prst="roundRect">
            <a:avLst>
              <a:gd name="adj" fmla="val 51443"/>
            </a:avLst>
          </a:prstGeom>
          <a:solidFill>
            <a:srgbClr val="EEEFF5"/>
          </a:solidFill>
          <a:ln/>
          <a:effectLst>
            <a:outerShdw sx="100000" sy="100000" kx="0" ky="0" algn="bl" rotWithShape="0" blurRad="52070" dist="25400" dir="13500000">
              <a:srgbClr val="ffffff">
                <a:alpha val="70000"/>
              </a:srgbClr>
            </a:outerShdw>
          </a:effectLst>
        </p:spPr>
      </p:sp>
      <p:sp>
        <p:nvSpPr>
          <p:cNvPr id="11" name="Text 8"/>
          <p:cNvSpPr/>
          <p:nvPr/>
        </p:nvSpPr>
        <p:spPr>
          <a:xfrm>
            <a:off x="6807279" y="5143024"/>
            <a:ext cx="2781181" cy="347663"/>
          </a:xfrm>
          <a:prstGeom prst="rect">
            <a:avLst/>
          </a:prstGeom>
          <a:noFill/>
          <a:ln/>
        </p:spPr>
        <p:txBody>
          <a:bodyPr wrap="none" lIns="0" tIns="0" rIns="0" bIns="0" rtlCol="0" anchor="t"/>
          <a:lstStyle/>
          <a:p>
            <a:pPr indent="0" marL="0">
              <a:lnSpc>
                <a:spcPts val="2700"/>
              </a:lnSpc>
              <a:buNone/>
            </a:pPr>
            <a:r>
              <a:rPr lang="en-US" sz="2150" b="1" dirty="0">
                <a:solidFill>
                  <a:srgbClr val="272525"/>
                </a:solidFill>
                <a:latin typeface="Barlow Bold" pitchFamily="34" charset="0"/>
                <a:ea typeface="Barlow Bold" pitchFamily="34" charset="-122"/>
                <a:cs typeface="Barlow Bold" pitchFamily="34" charset="-120"/>
              </a:rPr>
              <a:t>Scalability</a:t>
            </a:r>
            <a:endParaRPr lang="en-US" sz="2150" dirty="0"/>
          </a:p>
        </p:txBody>
      </p:sp>
      <p:sp>
        <p:nvSpPr>
          <p:cNvPr id="12" name="Text 9"/>
          <p:cNvSpPr/>
          <p:nvPr/>
        </p:nvSpPr>
        <p:spPr>
          <a:xfrm>
            <a:off x="6807279" y="5617488"/>
            <a:ext cx="3145512" cy="1690687"/>
          </a:xfrm>
          <a:prstGeom prst="rect">
            <a:avLst/>
          </a:prstGeom>
          <a:noFill/>
          <a:ln/>
        </p:spPr>
        <p:txBody>
          <a:bodyPr wrap="square" lIns="0" tIns="0" rIns="0" bIns="0" rtlCol="0" anchor="t"/>
          <a:lstStyle/>
          <a:p>
            <a:pPr indent="0" marL="0">
              <a:lnSpc>
                <a:spcPts val="2650"/>
              </a:lnSpc>
              <a:buNone/>
            </a:pPr>
            <a:r>
              <a:rPr lang="en-US" sz="1650" dirty="0">
                <a:solidFill>
                  <a:srgbClr val="272525"/>
                </a:solidFill>
                <a:latin typeface="Montserrat" pitchFamily="34" charset="0"/>
                <a:ea typeface="Montserrat" pitchFamily="34" charset="-122"/>
                <a:cs typeface="Montserrat" pitchFamily="34" charset="-120"/>
              </a:rPr>
              <a:t>While text files are suitable for smaller datasets, handling large-scale student data may necessitate alternative solutions.</a:t>
            </a:r>
            <a:endParaRPr lang="en-US" sz="1650" dirty="0"/>
          </a:p>
        </p:txBody>
      </p:sp>
      <p:sp>
        <p:nvSpPr>
          <p:cNvPr id="13" name="Shape 10"/>
          <p:cNvSpPr/>
          <p:nvPr/>
        </p:nvSpPr>
        <p:spPr>
          <a:xfrm>
            <a:off x="10164128" y="5143024"/>
            <a:ext cx="369808" cy="369808"/>
          </a:xfrm>
          <a:prstGeom prst="roundRect">
            <a:avLst>
              <a:gd name="adj" fmla="val 51443"/>
            </a:avLst>
          </a:prstGeom>
          <a:solidFill>
            <a:srgbClr val="EEEFF5"/>
          </a:solidFill>
          <a:ln/>
          <a:effectLst>
            <a:outerShdw sx="100000" sy="100000" kx="0" ky="0" algn="bl" rotWithShape="0" blurRad="52070" dist="25400" dir="13500000">
              <a:srgbClr val="ffffff">
                <a:alpha val="70000"/>
              </a:srgbClr>
            </a:outerShdw>
          </a:effectLst>
        </p:spPr>
      </p:sp>
      <p:sp>
        <p:nvSpPr>
          <p:cNvPr id="14" name="Text 11"/>
          <p:cNvSpPr/>
          <p:nvPr/>
        </p:nvSpPr>
        <p:spPr>
          <a:xfrm>
            <a:off x="10745272" y="5143024"/>
            <a:ext cx="2781181" cy="347663"/>
          </a:xfrm>
          <a:prstGeom prst="rect">
            <a:avLst/>
          </a:prstGeom>
          <a:noFill/>
          <a:ln/>
        </p:spPr>
        <p:txBody>
          <a:bodyPr wrap="none" lIns="0" tIns="0" rIns="0" bIns="0" rtlCol="0" anchor="t"/>
          <a:lstStyle/>
          <a:p>
            <a:pPr indent="0" marL="0">
              <a:lnSpc>
                <a:spcPts val="2700"/>
              </a:lnSpc>
              <a:buNone/>
            </a:pPr>
            <a:r>
              <a:rPr lang="en-US" sz="2150" b="1" dirty="0">
                <a:solidFill>
                  <a:srgbClr val="272525"/>
                </a:solidFill>
                <a:latin typeface="Barlow Bold" pitchFamily="34" charset="0"/>
                <a:ea typeface="Barlow Bold" pitchFamily="34" charset="-122"/>
                <a:cs typeface="Barlow Bold" pitchFamily="34" charset="-120"/>
              </a:rPr>
              <a:t>Security</a:t>
            </a:r>
            <a:endParaRPr lang="en-US" sz="2150" dirty="0"/>
          </a:p>
        </p:txBody>
      </p:sp>
      <p:sp>
        <p:nvSpPr>
          <p:cNvPr id="15" name="Text 12"/>
          <p:cNvSpPr/>
          <p:nvPr/>
        </p:nvSpPr>
        <p:spPr>
          <a:xfrm>
            <a:off x="10745272" y="5617488"/>
            <a:ext cx="3145512" cy="1352550"/>
          </a:xfrm>
          <a:prstGeom prst="rect">
            <a:avLst/>
          </a:prstGeom>
          <a:noFill/>
          <a:ln/>
        </p:spPr>
        <p:txBody>
          <a:bodyPr wrap="square" lIns="0" tIns="0" rIns="0" bIns="0" rtlCol="0" anchor="t"/>
          <a:lstStyle/>
          <a:p>
            <a:pPr indent="0" marL="0">
              <a:lnSpc>
                <a:spcPts val="2650"/>
              </a:lnSpc>
              <a:buNone/>
            </a:pPr>
            <a:r>
              <a:rPr lang="en-US" sz="1650" dirty="0">
                <a:solidFill>
                  <a:srgbClr val="272525"/>
                </a:solidFill>
                <a:latin typeface="Montserrat" pitchFamily="34" charset="0"/>
                <a:ea typeface="Montserrat" pitchFamily="34" charset="-122"/>
                <a:cs typeface="Montserrat" pitchFamily="34" charset="-120"/>
              </a:rPr>
              <a:t>Text files require careful handling to prevent unauthorized access and data breaches.</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630198"/>
            <a:ext cx="7627382" cy="1425416"/>
          </a:xfrm>
          <a:prstGeom prst="rect">
            <a:avLst/>
          </a:prstGeom>
          <a:noFill/>
          <a:ln/>
        </p:spPr>
        <p:txBody>
          <a:bodyPr wrap="square" lIns="0" tIns="0" rIns="0" bIns="0" rtlCol="0" anchor="t"/>
          <a:lstStyle/>
          <a:p>
            <a:pPr indent="0" marL="0">
              <a:lnSpc>
                <a:spcPts val="5600"/>
              </a:lnSpc>
              <a:buNone/>
            </a:pPr>
            <a:r>
              <a:rPr lang="en-US" sz="4450" b="1" dirty="0">
                <a:solidFill>
                  <a:srgbClr val="7068F4"/>
                </a:solidFill>
                <a:latin typeface="Barlow Bold" pitchFamily="34" charset="0"/>
                <a:ea typeface="Barlow Bold" pitchFamily="34" charset="-122"/>
                <a:cs typeface="Barlow Bold" pitchFamily="34" charset="-120"/>
              </a:rPr>
              <a:t>User Interface: A Visual Representation</a:t>
            </a:r>
            <a:endParaRPr lang="en-US" sz="4450" dirty="0"/>
          </a:p>
        </p:txBody>
      </p:sp>
      <p:pic>
        <p:nvPicPr>
          <p:cNvPr id="4" name="Image 1" descr="preencoded.png">    </p:cNvPr>
          <p:cNvPicPr>
            <a:picLocks noChangeAspect="1"/>
          </p:cNvPicPr>
          <p:nvPr/>
        </p:nvPicPr>
        <p:blipFill>
          <a:blip r:embed="rId2"/>
          <a:stretch>
            <a:fillRect/>
          </a:stretch>
        </p:blipFill>
        <p:spPr>
          <a:xfrm>
            <a:off x="6244709" y="2380536"/>
            <a:ext cx="541615" cy="541615"/>
          </a:xfrm>
          <a:prstGeom prst="rect">
            <a:avLst/>
          </a:prstGeom>
        </p:spPr>
      </p:pic>
      <p:sp>
        <p:nvSpPr>
          <p:cNvPr id="5" name="Text 1"/>
          <p:cNvSpPr/>
          <p:nvPr/>
        </p:nvSpPr>
        <p:spPr>
          <a:xfrm>
            <a:off x="6244709" y="3138726"/>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Add Student</a:t>
            </a:r>
            <a:endParaRPr lang="en-US" sz="2200" dirty="0"/>
          </a:p>
        </p:txBody>
      </p:sp>
      <p:sp>
        <p:nvSpPr>
          <p:cNvPr id="6" name="Text 2"/>
          <p:cNvSpPr/>
          <p:nvPr/>
        </p:nvSpPr>
        <p:spPr>
          <a:xfrm>
            <a:off x="6244709" y="3624858"/>
            <a:ext cx="3651171" cy="693420"/>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Provides a user-friendly interface for adding new student data.</a:t>
            </a:r>
            <a:endParaRPr lang="en-US" sz="1700" dirty="0"/>
          </a:p>
        </p:txBody>
      </p:sp>
      <p:pic>
        <p:nvPicPr>
          <p:cNvPr id="7" name="Image 2" descr="preencoded.png">    </p:cNvPr>
          <p:cNvPicPr>
            <a:picLocks noChangeAspect="1"/>
          </p:cNvPicPr>
          <p:nvPr/>
        </p:nvPicPr>
        <p:blipFill>
          <a:blip r:embed="rId3"/>
          <a:stretch>
            <a:fillRect/>
          </a:stretch>
        </p:blipFill>
        <p:spPr>
          <a:xfrm>
            <a:off x="10220801" y="2380536"/>
            <a:ext cx="541615" cy="541615"/>
          </a:xfrm>
          <a:prstGeom prst="rect">
            <a:avLst/>
          </a:prstGeom>
        </p:spPr>
      </p:pic>
      <p:sp>
        <p:nvSpPr>
          <p:cNvPr id="8" name="Text 3"/>
          <p:cNvSpPr/>
          <p:nvPr/>
        </p:nvSpPr>
        <p:spPr>
          <a:xfrm>
            <a:off x="10220801" y="3138726"/>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Search Student</a:t>
            </a:r>
            <a:endParaRPr lang="en-US" sz="2200" dirty="0"/>
          </a:p>
        </p:txBody>
      </p:sp>
      <p:sp>
        <p:nvSpPr>
          <p:cNvPr id="9" name="Text 4"/>
          <p:cNvSpPr/>
          <p:nvPr/>
        </p:nvSpPr>
        <p:spPr>
          <a:xfrm>
            <a:off x="10220801" y="3624858"/>
            <a:ext cx="3651290" cy="1040130"/>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Allows users to search for specific student records based on their USN.</a:t>
            </a:r>
            <a:endParaRPr lang="en-US" sz="1700" dirty="0"/>
          </a:p>
        </p:txBody>
      </p:sp>
      <p:pic>
        <p:nvPicPr>
          <p:cNvPr id="10" name="Image 3" descr="preencoded.png">    </p:cNvPr>
          <p:cNvPicPr>
            <a:picLocks noChangeAspect="1"/>
          </p:cNvPicPr>
          <p:nvPr/>
        </p:nvPicPr>
        <p:blipFill>
          <a:blip r:embed="rId4"/>
          <a:stretch>
            <a:fillRect/>
          </a:stretch>
        </p:blipFill>
        <p:spPr>
          <a:xfrm>
            <a:off x="6244709" y="5314950"/>
            <a:ext cx="541615" cy="541615"/>
          </a:xfrm>
          <a:prstGeom prst="rect">
            <a:avLst/>
          </a:prstGeom>
        </p:spPr>
      </p:pic>
      <p:sp>
        <p:nvSpPr>
          <p:cNvPr id="11" name="Text 5"/>
          <p:cNvSpPr/>
          <p:nvPr/>
        </p:nvSpPr>
        <p:spPr>
          <a:xfrm>
            <a:off x="6244709" y="6073140"/>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Save Updates</a:t>
            </a:r>
            <a:endParaRPr lang="en-US" sz="2200" dirty="0"/>
          </a:p>
        </p:txBody>
      </p:sp>
      <p:sp>
        <p:nvSpPr>
          <p:cNvPr id="12" name="Text 6"/>
          <p:cNvSpPr/>
          <p:nvPr/>
        </p:nvSpPr>
        <p:spPr>
          <a:xfrm>
            <a:off x="6244709" y="6559272"/>
            <a:ext cx="3651171" cy="1040130"/>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Enables users to update existing student data and save the changes.</a:t>
            </a:r>
            <a:endParaRPr lang="en-US" sz="1700" dirty="0"/>
          </a:p>
        </p:txBody>
      </p:sp>
      <p:pic>
        <p:nvPicPr>
          <p:cNvPr id="13" name="Image 4" descr="preencoded.png">    </p:cNvPr>
          <p:cNvPicPr>
            <a:picLocks noChangeAspect="1"/>
          </p:cNvPicPr>
          <p:nvPr/>
        </p:nvPicPr>
        <p:blipFill>
          <a:blip r:embed="rId5"/>
          <a:stretch>
            <a:fillRect/>
          </a:stretch>
        </p:blipFill>
        <p:spPr>
          <a:xfrm>
            <a:off x="10220801" y="5314950"/>
            <a:ext cx="541615" cy="541615"/>
          </a:xfrm>
          <a:prstGeom prst="rect">
            <a:avLst/>
          </a:prstGeom>
        </p:spPr>
      </p:pic>
      <p:sp>
        <p:nvSpPr>
          <p:cNvPr id="14" name="Text 7"/>
          <p:cNvSpPr/>
          <p:nvPr/>
        </p:nvSpPr>
        <p:spPr>
          <a:xfrm>
            <a:off x="10220801" y="6073140"/>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Delete Student</a:t>
            </a:r>
            <a:endParaRPr lang="en-US" sz="2200" dirty="0"/>
          </a:p>
        </p:txBody>
      </p:sp>
      <p:sp>
        <p:nvSpPr>
          <p:cNvPr id="15" name="Text 8"/>
          <p:cNvSpPr/>
          <p:nvPr/>
        </p:nvSpPr>
        <p:spPr>
          <a:xfrm>
            <a:off x="10220801" y="6559272"/>
            <a:ext cx="3651290" cy="1040130"/>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Allows users to delete student records permanently from the system.</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02350" y="551855"/>
            <a:ext cx="9590842" cy="660202"/>
          </a:xfrm>
          <a:prstGeom prst="rect">
            <a:avLst/>
          </a:prstGeom>
          <a:noFill/>
          <a:ln/>
        </p:spPr>
        <p:txBody>
          <a:bodyPr wrap="none" lIns="0" tIns="0" rIns="0" bIns="0" rtlCol="0" anchor="t"/>
          <a:lstStyle/>
          <a:p>
            <a:pPr indent="0" marL="0">
              <a:lnSpc>
                <a:spcPts val="5150"/>
              </a:lnSpc>
              <a:buNone/>
            </a:pPr>
            <a:r>
              <a:rPr lang="en-US" sz="4150" b="1" dirty="0">
                <a:solidFill>
                  <a:srgbClr val="7068F4"/>
                </a:solidFill>
                <a:latin typeface="Barlow Bold" pitchFamily="34" charset="0"/>
                <a:ea typeface="Barlow Bold" pitchFamily="34" charset="-122"/>
                <a:cs typeface="Barlow Bold" pitchFamily="34" charset="-120"/>
              </a:rPr>
              <a:t>Functional Breakdown: Detailed Features</a:t>
            </a:r>
            <a:endParaRPr lang="en-US" sz="4150" dirty="0"/>
          </a:p>
        </p:txBody>
      </p:sp>
      <p:pic>
        <p:nvPicPr>
          <p:cNvPr id="3" name="Image 0" descr="preencoded.png">    </p:cNvPr>
          <p:cNvPicPr>
            <a:picLocks noChangeAspect="1"/>
          </p:cNvPicPr>
          <p:nvPr/>
        </p:nvPicPr>
        <p:blipFill>
          <a:blip r:embed="rId1"/>
          <a:stretch>
            <a:fillRect/>
          </a:stretch>
        </p:blipFill>
        <p:spPr>
          <a:xfrm>
            <a:off x="3353991" y="1613416"/>
            <a:ext cx="1309330" cy="1172766"/>
          </a:xfrm>
          <a:prstGeom prst="rect">
            <a:avLst/>
          </a:prstGeom>
        </p:spPr>
      </p:pic>
      <p:sp>
        <p:nvSpPr>
          <p:cNvPr id="4" name="Text 1"/>
          <p:cNvSpPr/>
          <p:nvPr/>
        </p:nvSpPr>
        <p:spPr>
          <a:xfrm>
            <a:off x="3964186" y="2144792"/>
            <a:ext cx="88821" cy="401360"/>
          </a:xfrm>
          <a:prstGeom prst="rect">
            <a:avLst/>
          </a:prstGeom>
          <a:noFill/>
          <a:ln/>
        </p:spPr>
        <p:txBody>
          <a:bodyPr wrap="none" lIns="0" tIns="0" rIns="0" bIns="0" rtlCol="0" anchor="t"/>
          <a:lstStyle/>
          <a:p>
            <a:pPr algn="ctr" indent="0" marL="0">
              <a:lnSpc>
                <a:spcPts val="3150"/>
              </a:lnSpc>
              <a:buNone/>
            </a:pPr>
            <a:r>
              <a:rPr lang="en-US" sz="1950" b="1" dirty="0">
                <a:solidFill>
                  <a:srgbClr val="272525"/>
                </a:solidFill>
                <a:latin typeface="Barlow Bold" pitchFamily="34" charset="0"/>
                <a:ea typeface="Barlow Bold" pitchFamily="34" charset="-122"/>
                <a:cs typeface="Barlow Bold" pitchFamily="34" charset="-120"/>
              </a:rPr>
              <a:t>1</a:t>
            </a:r>
            <a:endParaRPr lang="en-US" sz="1950" dirty="0"/>
          </a:p>
        </p:txBody>
      </p:sp>
      <p:sp>
        <p:nvSpPr>
          <p:cNvPr id="5" name="Text 2"/>
          <p:cNvSpPr/>
          <p:nvPr/>
        </p:nvSpPr>
        <p:spPr>
          <a:xfrm>
            <a:off x="4863941" y="1814036"/>
            <a:ext cx="2503170" cy="330041"/>
          </a:xfrm>
          <a:prstGeom prst="rect">
            <a:avLst/>
          </a:prstGeom>
          <a:noFill/>
          <a:ln/>
        </p:spPr>
        <p:txBody>
          <a:bodyPr wrap="none" lIns="0" tIns="0" rIns="0" bIns="0" rtlCol="0" anchor="t"/>
          <a:lstStyle/>
          <a:p>
            <a:pPr algn="l" indent="0" marL="0">
              <a:lnSpc>
                <a:spcPts val="2550"/>
              </a:lnSpc>
              <a:buNone/>
            </a:pPr>
            <a:r>
              <a:rPr lang="en-US" sz="2050" b="1" dirty="0">
                <a:solidFill>
                  <a:srgbClr val="272525"/>
                </a:solidFill>
                <a:latin typeface="Barlow Bold" pitchFamily="34" charset="0"/>
                <a:ea typeface="Barlow Bold" pitchFamily="34" charset="-122"/>
                <a:cs typeface="Barlow Bold" pitchFamily="34" charset="-120"/>
              </a:rPr>
              <a:t>Add Student</a:t>
            </a:r>
            <a:endParaRPr lang="en-US" sz="2050" dirty="0"/>
          </a:p>
        </p:txBody>
      </p:sp>
      <p:sp>
        <p:nvSpPr>
          <p:cNvPr id="6" name="Text 3"/>
          <p:cNvSpPr/>
          <p:nvPr/>
        </p:nvSpPr>
        <p:spPr>
          <a:xfrm>
            <a:off x="4863941" y="2264450"/>
            <a:ext cx="2503170" cy="321112"/>
          </a:xfrm>
          <a:prstGeom prst="rect">
            <a:avLst/>
          </a:prstGeom>
          <a:noFill/>
          <a:ln/>
        </p:spPr>
        <p:txBody>
          <a:bodyPr wrap="none" lIns="0" tIns="0" rIns="0" bIns="0" rtlCol="0" anchor="t"/>
          <a:lstStyle/>
          <a:p>
            <a:pPr algn="l" indent="0" marL="0">
              <a:lnSpc>
                <a:spcPts val="2500"/>
              </a:lnSpc>
              <a:buNone/>
            </a:pPr>
            <a:r>
              <a:rPr lang="en-US" sz="1550" dirty="0">
                <a:solidFill>
                  <a:srgbClr val="272525"/>
                </a:solidFill>
                <a:latin typeface="Montserrat" pitchFamily="34" charset="0"/>
                <a:ea typeface="Montserrat" pitchFamily="34" charset="-122"/>
                <a:cs typeface="Montserrat" pitchFamily="34" charset="-120"/>
              </a:rPr>
              <a:t>Captures student details.</a:t>
            </a:r>
            <a:endParaRPr lang="en-US" sz="1550" dirty="0"/>
          </a:p>
        </p:txBody>
      </p:sp>
      <p:sp>
        <p:nvSpPr>
          <p:cNvPr id="7" name="Shape 4"/>
          <p:cNvSpPr/>
          <p:nvPr/>
        </p:nvSpPr>
        <p:spPr>
          <a:xfrm>
            <a:off x="4713446" y="2801660"/>
            <a:ext cx="9164479" cy="11430"/>
          </a:xfrm>
          <a:prstGeom prst="roundRect">
            <a:avLst>
              <a:gd name="adj" fmla="val 1580176"/>
            </a:avLst>
          </a:prstGeom>
          <a:solidFill>
            <a:srgbClr val="C1C3D0"/>
          </a:solidFill>
          <a:ln/>
        </p:spPr>
      </p:sp>
      <p:pic>
        <p:nvPicPr>
          <p:cNvPr id="8" name="Image 1" descr="preencoded.png">    </p:cNvPr>
          <p:cNvPicPr>
            <a:picLocks noChangeAspect="1"/>
          </p:cNvPicPr>
          <p:nvPr/>
        </p:nvPicPr>
        <p:blipFill>
          <a:blip r:embed="rId2"/>
          <a:stretch>
            <a:fillRect/>
          </a:stretch>
        </p:blipFill>
        <p:spPr>
          <a:xfrm>
            <a:off x="2699385" y="2836307"/>
            <a:ext cx="2618661" cy="1172766"/>
          </a:xfrm>
          <a:prstGeom prst="rect">
            <a:avLst/>
          </a:prstGeom>
        </p:spPr>
      </p:pic>
      <p:sp>
        <p:nvSpPr>
          <p:cNvPr id="9" name="Text 5"/>
          <p:cNvSpPr/>
          <p:nvPr/>
        </p:nvSpPr>
        <p:spPr>
          <a:xfrm>
            <a:off x="3938349" y="3221950"/>
            <a:ext cx="140494" cy="401360"/>
          </a:xfrm>
          <a:prstGeom prst="rect">
            <a:avLst/>
          </a:prstGeom>
          <a:noFill/>
          <a:ln/>
        </p:spPr>
        <p:txBody>
          <a:bodyPr wrap="none" lIns="0" tIns="0" rIns="0" bIns="0" rtlCol="0" anchor="t"/>
          <a:lstStyle/>
          <a:p>
            <a:pPr algn="ctr" indent="0" marL="0">
              <a:lnSpc>
                <a:spcPts val="3150"/>
              </a:lnSpc>
              <a:buNone/>
            </a:pPr>
            <a:r>
              <a:rPr lang="en-US" sz="1950" b="1" dirty="0">
                <a:solidFill>
                  <a:srgbClr val="272525"/>
                </a:solidFill>
                <a:latin typeface="Barlow Bold" pitchFamily="34" charset="0"/>
                <a:ea typeface="Barlow Bold" pitchFamily="34" charset="-122"/>
                <a:cs typeface="Barlow Bold" pitchFamily="34" charset="-120"/>
              </a:rPr>
              <a:t>2</a:t>
            </a:r>
            <a:endParaRPr lang="en-US" sz="1950" dirty="0"/>
          </a:p>
        </p:txBody>
      </p:sp>
      <p:sp>
        <p:nvSpPr>
          <p:cNvPr id="10" name="Text 6"/>
          <p:cNvSpPr/>
          <p:nvPr/>
        </p:nvSpPr>
        <p:spPr>
          <a:xfrm>
            <a:off x="5518666" y="3036927"/>
            <a:ext cx="2640449" cy="330041"/>
          </a:xfrm>
          <a:prstGeom prst="rect">
            <a:avLst/>
          </a:prstGeom>
          <a:noFill/>
          <a:ln/>
        </p:spPr>
        <p:txBody>
          <a:bodyPr wrap="none" lIns="0" tIns="0" rIns="0" bIns="0" rtlCol="0" anchor="t"/>
          <a:lstStyle/>
          <a:p>
            <a:pPr algn="l" indent="0" marL="0">
              <a:lnSpc>
                <a:spcPts val="2550"/>
              </a:lnSpc>
              <a:buNone/>
            </a:pPr>
            <a:r>
              <a:rPr lang="en-US" sz="2050" b="1" dirty="0">
                <a:solidFill>
                  <a:srgbClr val="272525"/>
                </a:solidFill>
                <a:latin typeface="Barlow Bold" pitchFamily="34" charset="0"/>
                <a:ea typeface="Barlow Bold" pitchFamily="34" charset="-122"/>
                <a:cs typeface="Barlow Bold" pitchFamily="34" charset="-120"/>
              </a:rPr>
              <a:t>Fetch Data</a:t>
            </a:r>
            <a:endParaRPr lang="en-US" sz="2050" dirty="0"/>
          </a:p>
        </p:txBody>
      </p:sp>
      <p:sp>
        <p:nvSpPr>
          <p:cNvPr id="11" name="Text 7"/>
          <p:cNvSpPr/>
          <p:nvPr/>
        </p:nvSpPr>
        <p:spPr>
          <a:xfrm>
            <a:off x="5518666" y="3487341"/>
            <a:ext cx="3049072" cy="321112"/>
          </a:xfrm>
          <a:prstGeom prst="rect">
            <a:avLst/>
          </a:prstGeom>
          <a:noFill/>
          <a:ln/>
        </p:spPr>
        <p:txBody>
          <a:bodyPr wrap="none" lIns="0" tIns="0" rIns="0" bIns="0" rtlCol="0" anchor="t"/>
          <a:lstStyle/>
          <a:p>
            <a:pPr algn="l" indent="0" marL="0">
              <a:lnSpc>
                <a:spcPts val="2500"/>
              </a:lnSpc>
              <a:buNone/>
            </a:pPr>
            <a:r>
              <a:rPr lang="en-US" sz="1550" dirty="0">
                <a:solidFill>
                  <a:srgbClr val="272525"/>
                </a:solidFill>
                <a:latin typeface="Montserrat" pitchFamily="34" charset="0"/>
                <a:ea typeface="Montserrat" pitchFamily="34" charset="-122"/>
                <a:cs typeface="Montserrat" pitchFamily="34" charset="-120"/>
              </a:rPr>
              <a:t>Retrieves student information.</a:t>
            </a:r>
            <a:endParaRPr lang="en-US" sz="1550" dirty="0"/>
          </a:p>
        </p:txBody>
      </p:sp>
      <p:sp>
        <p:nvSpPr>
          <p:cNvPr id="12" name="Shape 8"/>
          <p:cNvSpPr/>
          <p:nvPr/>
        </p:nvSpPr>
        <p:spPr>
          <a:xfrm>
            <a:off x="5368171" y="4024551"/>
            <a:ext cx="8509754" cy="11430"/>
          </a:xfrm>
          <a:prstGeom prst="roundRect">
            <a:avLst>
              <a:gd name="adj" fmla="val 1580176"/>
            </a:avLst>
          </a:prstGeom>
          <a:solidFill>
            <a:srgbClr val="C1C3D0"/>
          </a:solidFill>
          <a:ln/>
        </p:spPr>
      </p:sp>
      <p:pic>
        <p:nvPicPr>
          <p:cNvPr id="13" name="Image 2" descr="preencoded.png">    </p:cNvPr>
          <p:cNvPicPr>
            <a:picLocks noChangeAspect="1"/>
          </p:cNvPicPr>
          <p:nvPr/>
        </p:nvPicPr>
        <p:blipFill>
          <a:blip r:embed="rId3"/>
          <a:stretch>
            <a:fillRect/>
          </a:stretch>
        </p:blipFill>
        <p:spPr>
          <a:xfrm>
            <a:off x="2044660" y="4059198"/>
            <a:ext cx="3927991" cy="1172766"/>
          </a:xfrm>
          <a:prstGeom prst="rect">
            <a:avLst/>
          </a:prstGeom>
        </p:spPr>
      </p:pic>
      <p:sp>
        <p:nvSpPr>
          <p:cNvPr id="14" name="Text 9"/>
          <p:cNvSpPr/>
          <p:nvPr/>
        </p:nvSpPr>
        <p:spPr>
          <a:xfrm>
            <a:off x="3940850" y="4444841"/>
            <a:ext cx="135493" cy="401360"/>
          </a:xfrm>
          <a:prstGeom prst="rect">
            <a:avLst/>
          </a:prstGeom>
          <a:noFill/>
          <a:ln/>
        </p:spPr>
        <p:txBody>
          <a:bodyPr wrap="none" lIns="0" tIns="0" rIns="0" bIns="0" rtlCol="0" anchor="t"/>
          <a:lstStyle/>
          <a:p>
            <a:pPr algn="ctr" indent="0" marL="0">
              <a:lnSpc>
                <a:spcPts val="3150"/>
              </a:lnSpc>
              <a:buNone/>
            </a:pPr>
            <a:r>
              <a:rPr lang="en-US" sz="1950" b="1" dirty="0">
                <a:solidFill>
                  <a:srgbClr val="272525"/>
                </a:solidFill>
                <a:latin typeface="Barlow Bold" pitchFamily="34" charset="0"/>
                <a:ea typeface="Barlow Bold" pitchFamily="34" charset="-122"/>
                <a:cs typeface="Barlow Bold" pitchFamily="34" charset="-120"/>
              </a:rPr>
              <a:t>3</a:t>
            </a:r>
            <a:endParaRPr lang="en-US" sz="1950" dirty="0"/>
          </a:p>
        </p:txBody>
      </p:sp>
      <p:sp>
        <p:nvSpPr>
          <p:cNvPr id="15" name="Text 10"/>
          <p:cNvSpPr/>
          <p:nvPr/>
        </p:nvSpPr>
        <p:spPr>
          <a:xfrm>
            <a:off x="6173272" y="4259818"/>
            <a:ext cx="2529483" cy="330041"/>
          </a:xfrm>
          <a:prstGeom prst="rect">
            <a:avLst/>
          </a:prstGeom>
          <a:noFill/>
          <a:ln/>
        </p:spPr>
        <p:txBody>
          <a:bodyPr wrap="none" lIns="0" tIns="0" rIns="0" bIns="0" rtlCol="0" anchor="t"/>
          <a:lstStyle/>
          <a:p>
            <a:pPr algn="l" indent="0" marL="0">
              <a:lnSpc>
                <a:spcPts val="2550"/>
              </a:lnSpc>
              <a:buNone/>
            </a:pPr>
            <a:r>
              <a:rPr lang="en-US" sz="2050" b="1" dirty="0">
                <a:solidFill>
                  <a:srgbClr val="272525"/>
                </a:solidFill>
                <a:latin typeface="Barlow Bold" pitchFamily="34" charset="0"/>
                <a:ea typeface="Barlow Bold" pitchFamily="34" charset="-122"/>
                <a:cs typeface="Barlow Bold" pitchFamily="34" charset="-120"/>
              </a:rPr>
              <a:t>Save Updates</a:t>
            </a:r>
            <a:endParaRPr lang="en-US" sz="2050" dirty="0"/>
          </a:p>
        </p:txBody>
      </p:sp>
      <p:sp>
        <p:nvSpPr>
          <p:cNvPr id="16" name="Text 11"/>
          <p:cNvSpPr/>
          <p:nvPr/>
        </p:nvSpPr>
        <p:spPr>
          <a:xfrm>
            <a:off x="6173272" y="4710232"/>
            <a:ext cx="2529483" cy="321112"/>
          </a:xfrm>
          <a:prstGeom prst="rect">
            <a:avLst/>
          </a:prstGeom>
          <a:noFill/>
          <a:ln/>
        </p:spPr>
        <p:txBody>
          <a:bodyPr wrap="none" lIns="0" tIns="0" rIns="0" bIns="0" rtlCol="0" anchor="t"/>
          <a:lstStyle/>
          <a:p>
            <a:pPr algn="l" indent="0" marL="0">
              <a:lnSpc>
                <a:spcPts val="2500"/>
              </a:lnSpc>
              <a:buNone/>
            </a:pPr>
            <a:r>
              <a:rPr lang="en-US" sz="1550" dirty="0">
                <a:solidFill>
                  <a:srgbClr val="272525"/>
                </a:solidFill>
                <a:latin typeface="Montserrat" pitchFamily="34" charset="0"/>
                <a:ea typeface="Montserrat" pitchFamily="34" charset="-122"/>
                <a:cs typeface="Montserrat" pitchFamily="34" charset="-120"/>
              </a:rPr>
              <a:t>Modifies existing records.</a:t>
            </a:r>
            <a:endParaRPr lang="en-US" sz="1550" dirty="0"/>
          </a:p>
        </p:txBody>
      </p:sp>
      <p:sp>
        <p:nvSpPr>
          <p:cNvPr id="17" name="Shape 12"/>
          <p:cNvSpPr/>
          <p:nvPr/>
        </p:nvSpPr>
        <p:spPr>
          <a:xfrm>
            <a:off x="6022777" y="5247442"/>
            <a:ext cx="7855148" cy="11430"/>
          </a:xfrm>
          <a:prstGeom prst="roundRect">
            <a:avLst>
              <a:gd name="adj" fmla="val 1580176"/>
            </a:avLst>
          </a:prstGeom>
          <a:solidFill>
            <a:srgbClr val="C1C3D0"/>
          </a:solidFill>
          <a:ln/>
        </p:spPr>
      </p:sp>
      <p:pic>
        <p:nvPicPr>
          <p:cNvPr id="18" name="Image 3" descr="preencoded.png">    </p:cNvPr>
          <p:cNvPicPr>
            <a:picLocks noChangeAspect="1"/>
          </p:cNvPicPr>
          <p:nvPr/>
        </p:nvPicPr>
        <p:blipFill>
          <a:blip r:embed="rId4"/>
          <a:stretch>
            <a:fillRect/>
          </a:stretch>
        </p:blipFill>
        <p:spPr>
          <a:xfrm>
            <a:off x="1390055" y="5282089"/>
            <a:ext cx="5237321" cy="1172766"/>
          </a:xfrm>
          <a:prstGeom prst="rect">
            <a:avLst/>
          </a:prstGeom>
        </p:spPr>
      </p:pic>
      <p:sp>
        <p:nvSpPr>
          <p:cNvPr id="19" name="Text 13"/>
          <p:cNvSpPr/>
          <p:nvPr/>
        </p:nvSpPr>
        <p:spPr>
          <a:xfrm>
            <a:off x="3932753" y="5667732"/>
            <a:ext cx="151805" cy="401360"/>
          </a:xfrm>
          <a:prstGeom prst="rect">
            <a:avLst/>
          </a:prstGeom>
          <a:noFill/>
          <a:ln/>
        </p:spPr>
        <p:txBody>
          <a:bodyPr wrap="none" lIns="0" tIns="0" rIns="0" bIns="0" rtlCol="0" anchor="t"/>
          <a:lstStyle/>
          <a:p>
            <a:pPr algn="ctr" indent="0" marL="0">
              <a:lnSpc>
                <a:spcPts val="3150"/>
              </a:lnSpc>
              <a:buNone/>
            </a:pPr>
            <a:r>
              <a:rPr lang="en-US" sz="1950" b="1" dirty="0">
                <a:solidFill>
                  <a:srgbClr val="272525"/>
                </a:solidFill>
                <a:latin typeface="Barlow Bold" pitchFamily="34" charset="0"/>
                <a:ea typeface="Barlow Bold" pitchFamily="34" charset="-122"/>
                <a:cs typeface="Barlow Bold" pitchFamily="34" charset="-120"/>
              </a:rPr>
              <a:t>4</a:t>
            </a:r>
            <a:endParaRPr lang="en-US" sz="1950" dirty="0"/>
          </a:p>
        </p:txBody>
      </p:sp>
      <p:sp>
        <p:nvSpPr>
          <p:cNvPr id="20" name="Text 14"/>
          <p:cNvSpPr/>
          <p:nvPr/>
        </p:nvSpPr>
        <p:spPr>
          <a:xfrm>
            <a:off x="6827996" y="5482709"/>
            <a:ext cx="2559725" cy="330041"/>
          </a:xfrm>
          <a:prstGeom prst="rect">
            <a:avLst/>
          </a:prstGeom>
          <a:noFill/>
          <a:ln/>
        </p:spPr>
        <p:txBody>
          <a:bodyPr wrap="none" lIns="0" tIns="0" rIns="0" bIns="0" rtlCol="0" anchor="t"/>
          <a:lstStyle/>
          <a:p>
            <a:pPr algn="l" indent="0" marL="0">
              <a:lnSpc>
                <a:spcPts val="2550"/>
              </a:lnSpc>
              <a:buNone/>
            </a:pPr>
            <a:r>
              <a:rPr lang="en-US" sz="2050" b="1" dirty="0">
                <a:solidFill>
                  <a:srgbClr val="272525"/>
                </a:solidFill>
                <a:latin typeface="Barlow Bold" pitchFamily="34" charset="0"/>
                <a:ea typeface="Barlow Bold" pitchFamily="34" charset="-122"/>
                <a:cs typeface="Barlow Bold" pitchFamily="34" charset="-120"/>
              </a:rPr>
              <a:t>Search Student</a:t>
            </a:r>
            <a:endParaRPr lang="en-US" sz="2050" dirty="0"/>
          </a:p>
        </p:txBody>
      </p:sp>
      <p:sp>
        <p:nvSpPr>
          <p:cNvPr id="21" name="Text 15"/>
          <p:cNvSpPr/>
          <p:nvPr/>
        </p:nvSpPr>
        <p:spPr>
          <a:xfrm>
            <a:off x="6827996" y="5933123"/>
            <a:ext cx="2559725" cy="321112"/>
          </a:xfrm>
          <a:prstGeom prst="rect">
            <a:avLst/>
          </a:prstGeom>
          <a:noFill/>
          <a:ln/>
        </p:spPr>
        <p:txBody>
          <a:bodyPr wrap="none" lIns="0" tIns="0" rIns="0" bIns="0" rtlCol="0" anchor="t"/>
          <a:lstStyle/>
          <a:p>
            <a:pPr algn="l" indent="0" marL="0">
              <a:lnSpc>
                <a:spcPts val="2500"/>
              </a:lnSpc>
              <a:buNone/>
            </a:pPr>
            <a:r>
              <a:rPr lang="en-US" sz="1550" dirty="0">
                <a:solidFill>
                  <a:srgbClr val="272525"/>
                </a:solidFill>
                <a:latin typeface="Montserrat" pitchFamily="34" charset="0"/>
                <a:ea typeface="Montserrat" pitchFamily="34" charset="-122"/>
                <a:cs typeface="Montserrat" pitchFamily="34" charset="-120"/>
              </a:rPr>
              <a:t>Locates specific students.</a:t>
            </a:r>
            <a:endParaRPr lang="en-US" sz="1550" dirty="0"/>
          </a:p>
        </p:txBody>
      </p:sp>
      <p:sp>
        <p:nvSpPr>
          <p:cNvPr id="22" name="Shape 16"/>
          <p:cNvSpPr/>
          <p:nvPr/>
        </p:nvSpPr>
        <p:spPr>
          <a:xfrm>
            <a:off x="6677501" y="6470333"/>
            <a:ext cx="7200424" cy="11430"/>
          </a:xfrm>
          <a:prstGeom prst="roundRect">
            <a:avLst>
              <a:gd name="adj" fmla="val 1580176"/>
            </a:avLst>
          </a:prstGeom>
          <a:solidFill>
            <a:srgbClr val="C1C3D0"/>
          </a:solidFill>
          <a:ln/>
        </p:spPr>
      </p:sp>
      <p:pic>
        <p:nvPicPr>
          <p:cNvPr id="23" name="Image 4" descr="preencoded.png">    </p:cNvPr>
          <p:cNvPicPr>
            <a:picLocks noChangeAspect="1"/>
          </p:cNvPicPr>
          <p:nvPr/>
        </p:nvPicPr>
        <p:blipFill>
          <a:blip r:embed="rId5"/>
          <a:stretch>
            <a:fillRect/>
          </a:stretch>
        </p:blipFill>
        <p:spPr>
          <a:xfrm>
            <a:off x="735330" y="6504980"/>
            <a:ext cx="6546652" cy="1172766"/>
          </a:xfrm>
          <a:prstGeom prst="rect">
            <a:avLst/>
          </a:prstGeom>
        </p:spPr>
      </p:pic>
      <p:sp>
        <p:nvSpPr>
          <p:cNvPr id="24" name="Text 17"/>
          <p:cNvSpPr/>
          <p:nvPr/>
        </p:nvSpPr>
        <p:spPr>
          <a:xfrm>
            <a:off x="3940969" y="6890623"/>
            <a:ext cx="135255" cy="401360"/>
          </a:xfrm>
          <a:prstGeom prst="rect">
            <a:avLst/>
          </a:prstGeom>
          <a:noFill/>
          <a:ln/>
        </p:spPr>
        <p:txBody>
          <a:bodyPr wrap="none" lIns="0" tIns="0" rIns="0" bIns="0" rtlCol="0" anchor="t"/>
          <a:lstStyle/>
          <a:p>
            <a:pPr algn="ctr" indent="0" marL="0">
              <a:lnSpc>
                <a:spcPts val="3150"/>
              </a:lnSpc>
              <a:buNone/>
            </a:pPr>
            <a:r>
              <a:rPr lang="en-US" sz="1950" b="1" dirty="0">
                <a:solidFill>
                  <a:srgbClr val="272525"/>
                </a:solidFill>
                <a:latin typeface="Barlow Bold" pitchFamily="34" charset="0"/>
                <a:ea typeface="Barlow Bold" pitchFamily="34" charset="-122"/>
                <a:cs typeface="Barlow Bold" pitchFamily="34" charset="-120"/>
              </a:rPr>
              <a:t>5</a:t>
            </a:r>
            <a:endParaRPr lang="en-US" sz="1950" dirty="0"/>
          </a:p>
        </p:txBody>
      </p:sp>
      <p:sp>
        <p:nvSpPr>
          <p:cNvPr id="25" name="Text 18"/>
          <p:cNvSpPr/>
          <p:nvPr/>
        </p:nvSpPr>
        <p:spPr>
          <a:xfrm>
            <a:off x="7482602" y="6705600"/>
            <a:ext cx="2640449" cy="330041"/>
          </a:xfrm>
          <a:prstGeom prst="rect">
            <a:avLst/>
          </a:prstGeom>
          <a:noFill/>
          <a:ln/>
        </p:spPr>
        <p:txBody>
          <a:bodyPr wrap="none" lIns="0" tIns="0" rIns="0" bIns="0" rtlCol="0" anchor="t"/>
          <a:lstStyle/>
          <a:p>
            <a:pPr algn="l" indent="0" marL="0">
              <a:lnSpc>
                <a:spcPts val="2550"/>
              </a:lnSpc>
              <a:buNone/>
            </a:pPr>
            <a:r>
              <a:rPr lang="en-US" sz="2050" b="1" dirty="0">
                <a:solidFill>
                  <a:srgbClr val="272525"/>
                </a:solidFill>
                <a:latin typeface="Barlow Bold" pitchFamily="34" charset="0"/>
                <a:ea typeface="Barlow Bold" pitchFamily="34" charset="-122"/>
                <a:cs typeface="Barlow Bold" pitchFamily="34" charset="-120"/>
              </a:rPr>
              <a:t>Delete Student</a:t>
            </a:r>
            <a:endParaRPr lang="en-US" sz="2050" dirty="0"/>
          </a:p>
        </p:txBody>
      </p:sp>
      <p:sp>
        <p:nvSpPr>
          <p:cNvPr id="26" name="Text 19"/>
          <p:cNvSpPr/>
          <p:nvPr/>
        </p:nvSpPr>
        <p:spPr>
          <a:xfrm>
            <a:off x="7482602" y="7156013"/>
            <a:ext cx="3118247" cy="321112"/>
          </a:xfrm>
          <a:prstGeom prst="rect">
            <a:avLst/>
          </a:prstGeom>
          <a:noFill/>
          <a:ln/>
        </p:spPr>
        <p:txBody>
          <a:bodyPr wrap="none" lIns="0" tIns="0" rIns="0" bIns="0" rtlCol="0" anchor="t"/>
          <a:lstStyle/>
          <a:p>
            <a:pPr algn="l" indent="0" marL="0">
              <a:lnSpc>
                <a:spcPts val="2500"/>
              </a:lnSpc>
              <a:buNone/>
            </a:pPr>
            <a:r>
              <a:rPr lang="en-US" sz="1550" dirty="0">
                <a:solidFill>
                  <a:srgbClr val="272525"/>
                </a:solidFill>
                <a:latin typeface="Montserrat" pitchFamily="34" charset="0"/>
                <a:ea typeface="Montserrat" pitchFamily="34" charset="-122"/>
                <a:cs typeface="Montserrat" pitchFamily="34" charset="-120"/>
              </a:rPr>
              <a:t>Removes records permanently.</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604004"/>
            <a:ext cx="7627382" cy="1425416"/>
          </a:xfrm>
          <a:prstGeom prst="rect">
            <a:avLst/>
          </a:prstGeom>
          <a:noFill/>
          <a:ln/>
        </p:spPr>
        <p:txBody>
          <a:bodyPr wrap="square" lIns="0" tIns="0" rIns="0" bIns="0" rtlCol="0" anchor="t"/>
          <a:lstStyle/>
          <a:p>
            <a:pPr indent="0" marL="0">
              <a:lnSpc>
                <a:spcPts val="5600"/>
              </a:lnSpc>
              <a:buNone/>
            </a:pPr>
            <a:r>
              <a:rPr lang="en-US" sz="4450" b="1" dirty="0">
                <a:solidFill>
                  <a:srgbClr val="7068F4"/>
                </a:solidFill>
                <a:latin typeface="Barlow Bold" pitchFamily="34" charset="0"/>
                <a:ea typeface="Barlow Bold" pitchFamily="34" charset="-122"/>
                <a:cs typeface="Barlow Bold" pitchFamily="34" charset="-120"/>
              </a:rPr>
              <a:t>Future Enhancements: Optimizing the System</a:t>
            </a:r>
            <a:endParaRPr lang="en-US" sz="4450" dirty="0"/>
          </a:p>
        </p:txBody>
      </p:sp>
      <p:sp>
        <p:nvSpPr>
          <p:cNvPr id="4" name="Shape 1"/>
          <p:cNvSpPr/>
          <p:nvPr/>
        </p:nvSpPr>
        <p:spPr>
          <a:xfrm>
            <a:off x="6554391" y="2354342"/>
            <a:ext cx="30480" cy="5271254"/>
          </a:xfrm>
          <a:prstGeom prst="roundRect">
            <a:avLst>
              <a:gd name="adj" fmla="val 639750"/>
            </a:avLst>
          </a:prstGeom>
          <a:solidFill>
            <a:srgbClr val="C1C3D0"/>
          </a:solidFill>
          <a:ln/>
        </p:spPr>
      </p:sp>
      <p:sp>
        <p:nvSpPr>
          <p:cNvPr id="5" name="Shape 2"/>
          <p:cNvSpPr/>
          <p:nvPr/>
        </p:nvSpPr>
        <p:spPr>
          <a:xfrm>
            <a:off x="6782872" y="2826544"/>
            <a:ext cx="758309" cy="30480"/>
          </a:xfrm>
          <a:prstGeom prst="roundRect">
            <a:avLst>
              <a:gd name="adj" fmla="val 639750"/>
            </a:avLst>
          </a:prstGeom>
          <a:solidFill>
            <a:srgbClr val="C1C3D0"/>
          </a:solidFill>
          <a:ln/>
        </p:spPr>
      </p:sp>
      <p:sp>
        <p:nvSpPr>
          <p:cNvPr id="6" name="Shape 3"/>
          <p:cNvSpPr/>
          <p:nvPr/>
        </p:nvSpPr>
        <p:spPr>
          <a:xfrm>
            <a:off x="6325910" y="2598063"/>
            <a:ext cx="487442" cy="487442"/>
          </a:xfrm>
          <a:prstGeom prst="roundRect">
            <a:avLst>
              <a:gd name="adj" fmla="val 40004"/>
            </a:avLst>
          </a:prstGeom>
          <a:solidFill>
            <a:srgbClr val="EEEFF5"/>
          </a:solidFill>
          <a:ln/>
          <a:effectLst>
            <a:outerShdw sx="100000" sy="100000" kx="0" ky="0" algn="bl" rotWithShape="0" blurRad="53340" dist="26670" dir="13500000">
              <a:srgbClr val="ffffff">
                <a:alpha val="70000"/>
              </a:srgbClr>
            </a:outerShdw>
          </a:effectLst>
        </p:spPr>
      </p:sp>
      <p:sp>
        <p:nvSpPr>
          <p:cNvPr id="7" name="Text 4"/>
          <p:cNvSpPr/>
          <p:nvPr/>
        </p:nvSpPr>
        <p:spPr>
          <a:xfrm>
            <a:off x="6509028" y="2670691"/>
            <a:ext cx="121087" cy="342067"/>
          </a:xfrm>
          <a:prstGeom prst="rect">
            <a:avLst/>
          </a:prstGeom>
          <a:noFill/>
          <a:ln/>
        </p:spPr>
        <p:txBody>
          <a:bodyPr wrap="none" lIns="0" tIns="0" rIns="0" bIns="0" rtlCol="0" anchor="t"/>
          <a:lstStyle/>
          <a:p>
            <a:pPr algn="ctr" indent="0" marL="0">
              <a:lnSpc>
                <a:spcPts val="2650"/>
              </a:lnSpc>
              <a:buNone/>
            </a:pPr>
            <a:r>
              <a:rPr lang="en-US" sz="2650" b="1" dirty="0">
                <a:solidFill>
                  <a:srgbClr val="272525"/>
                </a:solidFill>
                <a:latin typeface="Barlow Bold" pitchFamily="34" charset="0"/>
                <a:ea typeface="Barlow Bold" pitchFamily="34" charset="-122"/>
                <a:cs typeface="Barlow Bold" pitchFamily="34" charset="-120"/>
              </a:rPr>
              <a:t>1</a:t>
            </a:r>
            <a:endParaRPr lang="en-US" sz="2650" dirty="0"/>
          </a:p>
        </p:txBody>
      </p:sp>
      <p:sp>
        <p:nvSpPr>
          <p:cNvPr id="8" name="Text 5"/>
          <p:cNvSpPr/>
          <p:nvPr/>
        </p:nvSpPr>
        <p:spPr>
          <a:xfrm>
            <a:off x="7761208" y="2570917"/>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Database Integration</a:t>
            </a:r>
            <a:endParaRPr lang="en-US" sz="2200" dirty="0"/>
          </a:p>
        </p:txBody>
      </p:sp>
      <p:sp>
        <p:nvSpPr>
          <p:cNvPr id="9" name="Text 6"/>
          <p:cNvSpPr/>
          <p:nvPr/>
        </p:nvSpPr>
        <p:spPr>
          <a:xfrm>
            <a:off x="7761208" y="3057049"/>
            <a:ext cx="6110883" cy="693420"/>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Transitioning to a database system for improved scalability and data management.</a:t>
            </a:r>
            <a:endParaRPr lang="en-US" sz="1700" dirty="0"/>
          </a:p>
        </p:txBody>
      </p:sp>
      <p:sp>
        <p:nvSpPr>
          <p:cNvPr id="10" name="Shape 7"/>
          <p:cNvSpPr/>
          <p:nvPr/>
        </p:nvSpPr>
        <p:spPr>
          <a:xfrm>
            <a:off x="6782872" y="4655820"/>
            <a:ext cx="758309" cy="30480"/>
          </a:xfrm>
          <a:prstGeom prst="roundRect">
            <a:avLst>
              <a:gd name="adj" fmla="val 639750"/>
            </a:avLst>
          </a:prstGeom>
          <a:solidFill>
            <a:srgbClr val="C1C3D0"/>
          </a:solidFill>
          <a:ln/>
        </p:spPr>
      </p:sp>
      <p:sp>
        <p:nvSpPr>
          <p:cNvPr id="11" name="Shape 8"/>
          <p:cNvSpPr/>
          <p:nvPr/>
        </p:nvSpPr>
        <p:spPr>
          <a:xfrm>
            <a:off x="6325910" y="4427339"/>
            <a:ext cx="487442" cy="487442"/>
          </a:xfrm>
          <a:prstGeom prst="roundRect">
            <a:avLst>
              <a:gd name="adj" fmla="val 40004"/>
            </a:avLst>
          </a:prstGeom>
          <a:solidFill>
            <a:srgbClr val="EEEFF5"/>
          </a:solidFill>
          <a:ln/>
          <a:effectLst>
            <a:outerShdw sx="100000" sy="100000" kx="0" ky="0" algn="bl" rotWithShape="0" blurRad="53340" dist="26670" dir="13500000">
              <a:srgbClr val="ffffff">
                <a:alpha val="70000"/>
              </a:srgbClr>
            </a:outerShdw>
          </a:effectLst>
        </p:spPr>
      </p:sp>
      <p:sp>
        <p:nvSpPr>
          <p:cNvPr id="12" name="Text 9"/>
          <p:cNvSpPr/>
          <p:nvPr/>
        </p:nvSpPr>
        <p:spPr>
          <a:xfrm>
            <a:off x="6473785" y="4499967"/>
            <a:ext cx="191572" cy="342067"/>
          </a:xfrm>
          <a:prstGeom prst="rect">
            <a:avLst/>
          </a:prstGeom>
          <a:noFill/>
          <a:ln/>
        </p:spPr>
        <p:txBody>
          <a:bodyPr wrap="none" lIns="0" tIns="0" rIns="0" bIns="0" rtlCol="0" anchor="t"/>
          <a:lstStyle/>
          <a:p>
            <a:pPr algn="ctr" indent="0" marL="0">
              <a:lnSpc>
                <a:spcPts val="2650"/>
              </a:lnSpc>
              <a:buNone/>
            </a:pPr>
            <a:r>
              <a:rPr lang="en-US" sz="2650" b="1" dirty="0">
                <a:solidFill>
                  <a:srgbClr val="272525"/>
                </a:solidFill>
                <a:latin typeface="Barlow Bold" pitchFamily="34" charset="0"/>
                <a:ea typeface="Barlow Bold" pitchFamily="34" charset="-122"/>
                <a:cs typeface="Barlow Bold" pitchFamily="34" charset="-120"/>
              </a:rPr>
              <a:t>2</a:t>
            </a:r>
            <a:endParaRPr lang="en-US" sz="2650" dirty="0"/>
          </a:p>
        </p:txBody>
      </p:sp>
      <p:sp>
        <p:nvSpPr>
          <p:cNvPr id="13" name="Text 10"/>
          <p:cNvSpPr/>
          <p:nvPr/>
        </p:nvSpPr>
        <p:spPr>
          <a:xfrm>
            <a:off x="7761208" y="4400193"/>
            <a:ext cx="3104674" cy="356235"/>
          </a:xfrm>
          <a:prstGeom prst="rect">
            <a:avLst/>
          </a:prstGeom>
          <a:noFill/>
          <a:ln/>
        </p:spPr>
        <p:txBody>
          <a:bodyPr wrap="none" lIns="0" tIns="0" rIns="0" bIns="0" rtlCol="0" anchor="t"/>
          <a:lstStyle/>
          <a:p>
            <a:pPr algn="l"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Web and Mobile Versions</a:t>
            </a:r>
            <a:endParaRPr lang="en-US" sz="2200" dirty="0"/>
          </a:p>
        </p:txBody>
      </p:sp>
      <p:sp>
        <p:nvSpPr>
          <p:cNvPr id="14" name="Text 11"/>
          <p:cNvSpPr/>
          <p:nvPr/>
        </p:nvSpPr>
        <p:spPr>
          <a:xfrm>
            <a:off x="7761208" y="4886325"/>
            <a:ext cx="6110883" cy="693420"/>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Developing web and mobile applications to enhance user accessibility and convenience.</a:t>
            </a:r>
            <a:endParaRPr lang="en-US" sz="1700" dirty="0"/>
          </a:p>
        </p:txBody>
      </p:sp>
      <p:sp>
        <p:nvSpPr>
          <p:cNvPr id="15" name="Shape 12"/>
          <p:cNvSpPr/>
          <p:nvPr/>
        </p:nvSpPr>
        <p:spPr>
          <a:xfrm>
            <a:off x="6782872" y="6485096"/>
            <a:ext cx="758309" cy="30480"/>
          </a:xfrm>
          <a:prstGeom prst="roundRect">
            <a:avLst>
              <a:gd name="adj" fmla="val 639750"/>
            </a:avLst>
          </a:prstGeom>
          <a:solidFill>
            <a:srgbClr val="C1C3D0"/>
          </a:solidFill>
          <a:ln/>
        </p:spPr>
      </p:sp>
      <p:sp>
        <p:nvSpPr>
          <p:cNvPr id="16" name="Shape 13"/>
          <p:cNvSpPr/>
          <p:nvPr/>
        </p:nvSpPr>
        <p:spPr>
          <a:xfrm>
            <a:off x="6325910" y="6256615"/>
            <a:ext cx="487442" cy="487442"/>
          </a:xfrm>
          <a:prstGeom prst="roundRect">
            <a:avLst>
              <a:gd name="adj" fmla="val 40004"/>
            </a:avLst>
          </a:prstGeom>
          <a:solidFill>
            <a:srgbClr val="EEEFF5"/>
          </a:solidFill>
          <a:ln/>
          <a:effectLst>
            <a:outerShdw sx="100000" sy="100000" kx="0" ky="0" algn="bl" rotWithShape="0" blurRad="53340" dist="26670" dir="13500000">
              <a:srgbClr val="ffffff">
                <a:alpha val="70000"/>
              </a:srgbClr>
            </a:outerShdw>
          </a:effectLst>
        </p:spPr>
      </p:sp>
      <p:sp>
        <p:nvSpPr>
          <p:cNvPr id="17" name="Text 14"/>
          <p:cNvSpPr/>
          <p:nvPr/>
        </p:nvSpPr>
        <p:spPr>
          <a:xfrm>
            <a:off x="6477238" y="6329243"/>
            <a:ext cx="184666" cy="342067"/>
          </a:xfrm>
          <a:prstGeom prst="rect">
            <a:avLst/>
          </a:prstGeom>
          <a:noFill/>
          <a:ln/>
        </p:spPr>
        <p:txBody>
          <a:bodyPr wrap="none" lIns="0" tIns="0" rIns="0" bIns="0" rtlCol="0" anchor="t"/>
          <a:lstStyle/>
          <a:p>
            <a:pPr algn="ctr" indent="0" marL="0">
              <a:lnSpc>
                <a:spcPts val="2650"/>
              </a:lnSpc>
              <a:buNone/>
            </a:pPr>
            <a:r>
              <a:rPr lang="en-US" sz="2650" b="1" dirty="0">
                <a:solidFill>
                  <a:srgbClr val="272525"/>
                </a:solidFill>
                <a:latin typeface="Barlow Bold" pitchFamily="34" charset="0"/>
                <a:ea typeface="Barlow Bold" pitchFamily="34" charset="-122"/>
                <a:cs typeface="Barlow Bold" pitchFamily="34" charset="-120"/>
              </a:rPr>
              <a:t>3</a:t>
            </a:r>
            <a:endParaRPr lang="en-US" sz="2650" dirty="0"/>
          </a:p>
        </p:txBody>
      </p:sp>
      <p:sp>
        <p:nvSpPr>
          <p:cNvPr id="18" name="Text 15"/>
          <p:cNvSpPr/>
          <p:nvPr/>
        </p:nvSpPr>
        <p:spPr>
          <a:xfrm>
            <a:off x="7761208" y="6229469"/>
            <a:ext cx="2972157" cy="356235"/>
          </a:xfrm>
          <a:prstGeom prst="rect">
            <a:avLst/>
          </a:prstGeom>
          <a:noFill/>
          <a:ln/>
        </p:spPr>
        <p:txBody>
          <a:bodyPr wrap="none" lIns="0" tIns="0" rIns="0" bIns="0" rtlCol="0" anchor="t"/>
          <a:lstStyle/>
          <a:p>
            <a:pPr algn="l"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Data Security Measures</a:t>
            </a:r>
            <a:endParaRPr lang="en-US" sz="2200" dirty="0"/>
          </a:p>
        </p:txBody>
      </p:sp>
      <p:sp>
        <p:nvSpPr>
          <p:cNvPr id="19" name="Text 16"/>
          <p:cNvSpPr/>
          <p:nvPr/>
        </p:nvSpPr>
        <p:spPr>
          <a:xfrm>
            <a:off x="7761208" y="6715601"/>
            <a:ext cx="6110883" cy="693420"/>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Implementing data encryption and authentication protocols to safeguard sensitive information.</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1913215"/>
            <a:ext cx="7627382" cy="1425416"/>
          </a:xfrm>
          <a:prstGeom prst="rect">
            <a:avLst/>
          </a:prstGeom>
          <a:noFill/>
          <a:ln/>
        </p:spPr>
        <p:txBody>
          <a:bodyPr wrap="square" lIns="0" tIns="0" rIns="0" bIns="0" rtlCol="0" anchor="t"/>
          <a:lstStyle/>
          <a:p>
            <a:pPr indent="0" marL="0">
              <a:lnSpc>
                <a:spcPts val="5600"/>
              </a:lnSpc>
              <a:buNone/>
            </a:pPr>
            <a:r>
              <a:rPr lang="en-US" sz="4450" b="1" dirty="0">
                <a:solidFill>
                  <a:srgbClr val="7068F4"/>
                </a:solidFill>
                <a:latin typeface="Barlow Bold" pitchFamily="34" charset="0"/>
                <a:ea typeface="Barlow Bold" pitchFamily="34" charset="-122"/>
                <a:cs typeface="Barlow Bold" pitchFamily="34" charset="-120"/>
              </a:rPr>
              <a:t>Conclusion: A Promising Foundation</a:t>
            </a:r>
            <a:endParaRPr lang="en-US" sz="4450" dirty="0"/>
          </a:p>
        </p:txBody>
      </p:sp>
      <p:sp>
        <p:nvSpPr>
          <p:cNvPr id="4" name="Shape 1"/>
          <p:cNvSpPr/>
          <p:nvPr/>
        </p:nvSpPr>
        <p:spPr>
          <a:xfrm>
            <a:off x="6244709" y="3663553"/>
            <a:ext cx="3705463" cy="2652832"/>
          </a:xfrm>
          <a:prstGeom prst="roundRect">
            <a:avLst>
              <a:gd name="adj" fmla="val 7350"/>
            </a:avLst>
          </a:prstGeom>
          <a:solidFill>
            <a:srgbClr val="EEEFF5"/>
          </a:solidFill>
          <a:ln/>
          <a:effectLst>
            <a:outerShdw sx="100000" sy="100000" kx="0" ky="0" algn="bl" rotWithShape="0" blurRad="53340" dist="26670" dir="13500000">
              <a:srgbClr val="ffffff">
                <a:alpha val="70000"/>
              </a:srgbClr>
            </a:outerShdw>
          </a:effectLst>
        </p:spPr>
      </p:sp>
      <p:sp>
        <p:nvSpPr>
          <p:cNvPr id="5" name="Text 2"/>
          <p:cNvSpPr/>
          <p:nvPr/>
        </p:nvSpPr>
        <p:spPr>
          <a:xfrm>
            <a:off x="6461284" y="3880128"/>
            <a:ext cx="2850713" cy="356235"/>
          </a:xfrm>
          <a:prstGeom prst="rect">
            <a:avLst/>
          </a:prstGeom>
          <a:noFill/>
          <a:ln/>
        </p:spPr>
        <p:txBody>
          <a:bodyPr wrap="none" lIns="0" tIns="0" rIns="0" bIns="0" rtlCol="0" anchor="t"/>
          <a:lstStyle/>
          <a:p>
            <a:pPr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Proven Capabilities</a:t>
            </a:r>
            <a:endParaRPr lang="en-US" sz="2200" dirty="0"/>
          </a:p>
        </p:txBody>
      </p:sp>
      <p:sp>
        <p:nvSpPr>
          <p:cNvPr id="6" name="Text 3"/>
          <p:cNvSpPr/>
          <p:nvPr/>
        </p:nvSpPr>
        <p:spPr>
          <a:xfrm>
            <a:off x="6461284" y="4366260"/>
            <a:ext cx="3272314" cy="1733550"/>
          </a:xfrm>
          <a:prstGeom prst="rect">
            <a:avLst/>
          </a:prstGeom>
          <a:noFill/>
          <a:ln/>
        </p:spPr>
        <p:txBody>
          <a:bodyPr wrap="square" lIns="0" tIns="0" rIns="0" bIns="0" rtlCol="0" anchor="t"/>
          <a:lstStyle/>
          <a:p>
            <a:pPr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The POC demonstrates the feasibility of developing a student management system that meets basic requirements.</a:t>
            </a:r>
            <a:endParaRPr lang="en-US" sz="1700" dirty="0"/>
          </a:p>
        </p:txBody>
      </p:sp>
      <p:sp>
        <p:nvSpPr>
          <p:cNvPr id="7" name="Shape 4"/>
          <p:cNvSpPr/>
          <p:nvPr/>
        </p:nvSpPr>
        <p:spPr>
          <a:xfrm>
            <a:off x="10166747" y="3663553"/>
            <a:ext cx="3705463" cy="2652832"/>
          </a:xfrm>
          <a:prstGeom prst="roundRect">
            <a:avLst>
              <a:gd name="adj" fmla="val 7350"/>
            </a:avLst>
          </a:prstGeom>
          <a:solidFill>
            <a:srgbClr val="EEEFF5"/>
          </a:solidFill>
          <a:ln/>
          <a:effectLst>
            <a:outerShdw sx="100000" sy="100000" kx="0" ky="0" algn="bl" rotWithShape="0" blurRad="53340" dist="26670" dir="13500000">
              <a:srgbClr val="ffffff">
                <a:alpha val="70000"/>
              </a:srgbClr>
            </a:outerShdw>
          </a:effectLst>
        </p:spPr>
      </p:sp>
      <p:sp>
        <p:nvSpPr>
          <p:cNvPr id="8" name="Text 5"/>
          <p:cNvSpPr/>
          <p:nvPr/>
        </p:nvSpPr>
        <p:spPr>
          <a:xfrm>
            <a:off x="10383322" y="3880128"/>
            <a:ext cx="2850713" cy="356235"/>
          </a:xfrm>
          <a:prstGeom prst="rect">
            <a:avLst/>
          </a:prstGeom>
          <a:noFill/>
          <a:ln/>
        </p:spPr>
        <p:txBody>
          <a:bodyPr wrap="none" lIns="0" tIns="0" rIns="0" bIns="0" rtlCol="0" anchor="t"/>
          <a:lstStyle/>
          <a:p>
            <a:pPr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Future Direction</a:t>
            </a:r>
            <a:endParaRPr lang="en-US" sz="2200" dirty="0"/>
          </a:p>
        </p:txBody>
      </p:sp>
      <p:sp>
        <p:nvSpPr>
          <p:cNvPr id="9" name="Text 6"/>
          <p:cNvSpPr/>
          <p:nvPr/>
        </p:nvSpPr>
        <p:spPr>
          <a:xfrm>
            <a:off x="10383322" y="4366260"/>
            <a:ext cx="3272314" cy="1733550"/>
          </a:xfrm>
          <a:prstGeom prst="rect">
            <a:avLst/>
          </a:prstGeom>
          <a:noFill/>
          <a:ln/>
        </p:spPr>
        <p:txBody>
          <a:bodyPr wrap="square" lIns="0" tIns="0" rIns="0" bIns="0" rtlCol="0" anchor="t"/>
          <a:lstStyle/>
          <a:p>
            <a:pPr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Future enhancements, such as database integration and advanced security, will further enhance the system's capabilities.</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2546152"/>
            <a:ext cx="7627382" cy="1425416"/>
          </a:xfrm>
          <a:prstGeom prst="rect">
            <a:avLst/>
          </a:prstGeom>
          <a:noFill/>
          <a:ln/>
        </p:spPr>
        <p:txBody>
          <a:bodyPr wrap="square" lIns="0" tIns="0" rIns="0" bIns="0" rtlCol="0" anchor="t"/>
          <a:lstStyle/>
          <a:p>
            <a:pPr indent="0" marL="0">
              <a:lnSpc>
                <a:spcPts val="5600"/>
              </a:lnSpc>
              <a:buNone/>
            </a:pPr>
            <a:r>
              <a:rPr lang="en-US" sz="4450" b="1" dirty="0">
                <a:solidFill>
                  <a:srgbClr val="7068F4"/>
                </a:solidFill>
                <a:latin typeface="Barlow Bold" pitchFamily="34" charset="0"/>
                <a:ea typeface="Barlow Bold" pitchFamily="34" charset="-122"/>
                <a:cs typeface="Barlow Bold" pitchFamily="34" charset="-120"/>
              </a:rPr>
              <a:t>Acknowledgments: Thank You to the Team</a:t>
            </a:r>
            <a:endParaRPr lang="en-US" sz="4450" dirty="0"/>
          </a:p>
        </p:txBody>
      </p:sp>
      <p:sp>
        <p:nvSpPr>
          <p:cNvPr id="4" name="Text 1"/>
          <p:cNvSpPr/>
          <p:nvPr/>
        </p:nvSpPr>
        <p:spPr>
          <a:xfrm>
            <a:off x="758309" y="4296489"/>
            <a:ext cx="7627382" cy="1386840"/>
          </a:xfrm>
          <a:prstGeom prst="rect">
            <a:avLst/>
          </a:prstGeom>
          <a:noFill/>
          <a:ln/>
        </p:spPr>
        <p:txBody>
          <a:bodyPr wrap="square" lIns="0" tIns="0" rIns="0" bIns="0" rtlCol="0" anchor="t"/>
          <a:lstStyle/>
          <a:p>
            <a:pPr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We extend our gratitude to Anu Ma'am for her guidance and support throughout this project. We also thank Dr. Man Cha Sir for his invaluable insights and encouragement. Special thanks to the GE team for their valuable feedback and contributions.</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2024-12-29T06:55:30Z</dcterms:created>
  <dcterms:modified xsi:type="dcterms:W3CDTF">2024-12-29T06:55:30Z</dcterms:modified>
</cp:coreProperties>
</file>